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8" r:id="rId4"/>
    <p:sldId id="283" r:id="rId5"/>
    <p:sldId id="263" r:id="rId6"/>
    <p:sldId id="265" r:id="rId7"/>
    <p:sldId id="284" r:id="rId8"/>
    <p:sldId id="270" r:id="rId9"/>
    <p:sldId id="266" r:id="rId10"/>
    <p:sldId id="274" r:id="rId11"/>
    <p:sldId id="273" r:id="rId12"/>
    <p:sldId id="272" r:id="rId13"/>
    <p:sldId id="275" r:id="rId14"/>
    <p:sldId id="271" r:id="rId15"/>
    <p:sldId id="276" r:id="rId16"/>
    <p:sldId id="278" r:id="rId17"/>
    <p:sldId id="282" r:id="rId18"/>
    <p:sldId id="28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0" y="6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0363A-81B5-455D-964A-1D9B0E0F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20DF17-2259-4FEE-A8B5-0115029B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06B14-33B3-47E0-A0FF-0B854976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05B03-F2F0-4AD4-8271-A607AABC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5A5AE4-1CD6-465E-916B-56BFE320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21386-B914-4D05-A2B2-7888F431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7A4277-AB55-431C-854E-6CC7CAC59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63E821-7907-424F-83E2-3515D4C2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7FA7E-26B3-4212-91FA-8576FE67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BF8C87-58E2-4D6A-99BE-9B45F3F4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5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B2EE02-1F0C-4A2B-9A01-E0A686D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1E84F5-F760-4524-A3A6-5EFF0DE0E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7DA20-73E6-45B5-9364-6D880A5C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255252-0079-412C-BE85-5DA05F8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F7004-D0B9-4910-B523-2AE6DFA7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7C8FE-0ACE-43B8-9A36-E386387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585BA6-D6A6-4548-B9E2-97BADBBD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E03B1-70B0-4DCC-A393-1F94E00E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930DE-9A22-4A32-BDE8-036FCCBB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A81D8-0BDF-49C4-87BC-A97AE928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10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49E5B-C3A9-4A6D-B84A-35032F00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9E89B4-4451-473D-97B8-931F2A01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72755-28EC-474A-9901-5FBE822B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F7F677-D411-4BBD-BDC5-7859FF0B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BA8F1-526D-4DF8-AA7B-914A96AE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4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D6C7E-3C64-4CC7-BAF6-E46AD353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F533C-744A-43EA-80B0-89634ED94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20CB07-02FE-4CEE-94C5-33B618F0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CEA3CF-1028-4CE8-B99C-8807FF75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76D690-5B92-4CA6-A322-B561AF4F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F0CE27-207B-4709-A4DC-CABF1E40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93438-491C-4699-BD76-2D717512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FE7387-56C3-4FBD-9B51-E0BCC434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B2F8C9-C571-4FB3-8965-94D21D9B8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6947C5-5D8B-486E-B60B-6AE41CEBE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DF52E6-8F57-4B64-BA85-E803237BD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67FD46-3677-4D7D-8660-9709177B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59270E-08A6-45D9-831E-71D249DE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C14BCF-3A61-4DCD-91AA-2747E39C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3F431-83E0-422C-A105-8E6C7BD4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2AF77F-B900-4041-BFD2-FEB5FFE5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8716C0-4773-4055-B943-EE4C3B51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962C09-C356-46DD-A10D-04B5C46A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9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28D604-8006-40F4-8AAE-D0011E2E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085BDE-C199-407E-A61E-A630A030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A02DB7-2710-4076-A7ED-B9B0716B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09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5971E-5007-41E3-AFA2-BDEEFAAE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C07F7-4509-41E2-A75B-16249570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9D22D8-A6A5-49F1-AB8E-05575190C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808D6-4E6E-4954-BAE5-D72BC237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F6B846-2BDC-4C38-BCBE-03481C16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48C879-7336-42AC-A063-FEC97250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5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645DF-8682-4A07-B85F-D26C1719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9DEF7F-460C-4D5E-8526-FD215EEDD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0658A5-7926-4DB0-BA88-E325F4BB4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3AD8E-3E7E-432F-964D-4C595290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81550B-3D6C-42C7-BCA6-4331C97E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9144BF-700A-440A-ADD8-1AD5504B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29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7D1547-4913-455A-8F3C-632D8263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FF27F-BA36-49A7-8F6E-E21AE4D3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50279-4D87-4CA2-ACBC-BF337F85A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D6EE-17D9-49E1-B17D-5E7864F1902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51959-42F6-4120-A54B-4660D9CB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19F2C-5FD8-4E80-8136-16FFFDB43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A8F-A650-4B19-BC76-641C13C0B992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9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55DAB3-4912-4155-96C1-2F6BD312E8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rcRect l="1399" r="1402" b="2"/>
          <a:stretch/>
        </p:blipFill>
        <p:spPr>
          <a:xfrm>
            <a:off x="4062634" y="0"/>
            <a:ext cx="8129366" cy="6857990"/>
          </a:xfrm>
          <a:custGeom>
            <a:avLst/>
            <a:gdLst/>
            <a:ahLst/>
            <a:cxnLst/>
            <a:rect l="l" t="t" r="r" b="b"/>
            <a:pathLst>
              <a:path w="8129366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8129366" y="0"/>
                </a:lnTo>
                <a:lnTo>
                  <a:pt x="8129366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gradFill>
            <a:gsLst>
              <a:gs pos="64750">
                <a:srgbClr val="BECEEA"/>
              </a:gs>
              <a:gs pos="55500">
                <a:srgbClr val="D1DCF0"/>
              </a:gs>
              <a:gs pos="3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96B5E8-CD7A-48E2-AC28-23C179BE322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7774" y="112597"/>
            <a:ext cx="7199085" cy="663279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B46990F-D378-4DC7-96AA-BF7A5BF71343}"/>
              </a:ext>
            </a:extLst>
          </p:cNvPr>
          <p:cNvSpPr txBox="1"/>
          <p:nvPr/>
        </p:nvSpPr>
        <p:spPr>
          <a:xfrm>
            <a:off x="362858" y="4259389"/>
            <a:ext cx="537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PLAN de INTERNACIONALIZACIÓN </a:t>
            </a:r>
          </a:p>
          <a:p>
            <a:endParaRPr lang="es-ES" sz="2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F605E9-AAD4-4F67-9ED1-A47A9A1602B0}"/>
              </a:ext>
            </a:extLst>
          </p:cNvPr>
          <p:cNvSpPr txBox="1"/>
          <p:nvPr/>
        </p:nvSpPr>
        <p:spPr>
          <a:xfrm>
            <a:off x="362858" y="4756246"/>
            <a:ext cx="4222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I.E.S VASCO DE LA ZARZA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D16695-AEF8-4927-9595-34E3376CCD4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858" y="331437"/>
            <a:ext cx="1594984" cy="10603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438C84-C8AF-49B6-ACBE-97836150E4D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934" y="5545242"/>
            <a:ext cx="3095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7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0765C-D71E-4299-B6F5-30DF7B0D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41" y="641350"/>
            <a:ext cx="7794065" cy="815975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997585">
              <a:lnSpc>
                <a:spcPct val="115000"/>
              </a:lnSpc>
              <a:spcAft>
                <a:spcPts val="1000"/>
              </a:spcAft>
            </a:pPr>
            <a:br>
              <a:rPr lang="es-ES" sz="2000" b="1" u="sng" dirty="0">
                <a:effectLst/>
                <a:latin typeface="Tahoma" panose="020B0604030504040204" pitchFamily="34" charset="0"/>
              </a:rPr>
            </a:br>
            <a:r>
              <a:rPr lang="es-ES" sz="2000" b="1" u="sng" dirty="0">
                <a:effectLst/>
                <a:latin typeface="Tahoma" panose="020B0604030504040204" pitchFamily="34" charset="0"/>
              </a:rPr>
              <a:t>2.D Preparación lingüística del profesorado</a:t>
            </a:r>
            <a:r>
              <a:rPr lang="es-ES" sz="2000" b="1" dirty="0">
                <a:effectLst/>
                <a:latin typeface="Tahoma" panose="020B0604030504040204" pitchFamily="34" charset="0"/>
              </a:rPr>
              <a:t>:</a:t>
            </a:r>
            <a:r>
              <a:rPr lang="es-E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A0086-E8EA-479A-8FE9-C585AC17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61500" cy="4351338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</a:rPr>
              <a:t>Participación en los programas de  </a:t>
            </a:r>
            <a:r>
              <a:rPr lang="es-ES" sz="2000" b="1" dirty="0">
                <a:effectLst/>
              </a:rPr>
              <a:t>Aulas Europeas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</a:rPr>
              <a:t>Participación en programas de</a:t>
            </a:r>
            <a:r>
              <a:rPr lang="es-ES" sz="2000" b="1" dirty="0">
                <a:effectLst/>
              </a:rPr>
              <a:t> formación para la plataforma E-</a:t>
            </a:r>
            <a:r>
              <a:rPr lang="es-ES" sz="2000" b="1" dirty="0" err="1">
                <a:effectLst/>
              </a:rPr>
              <a:t>Twinning</a:t>
            </a:r>
            <a:r>
              <a:rPr lang="es-ES" sz="2000" b="1" dirty="0">
                <a:effectLst/>
              </a:rPr>
              <a:t>  y </a:t>
            </a:r>
            <a:r>
              <a:rPr lang="es-ES" sz="2000" b="1" dirty="0" err="1">
                <a:effectLst/>
              </a:rPr>
              <a:t>Eramus</a:t>
            </a:r>
            <a:r>
              <a:rPr lang="es-ES" sz="2000" dirty="0">
                <a:effectLst/>
              </a:rPr>
              <a:t>+</a:t>
            </a: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</a:rPr>
              <a:t>Estudio de otras lenguas por parte del profesorado en la </a:t>
            </a:r>
            <a:r>
              <a:rPr lang="es-ES" sz="2000" b="1" dirty="0">
                <a:effectLst/>
              </a:rPr>
              <a:t>Escuela Oficial de Idiomas </a:t>
            </a:r>
            <a:r>
              <a:rPr lang="es-ES" sz="2000" dirty="0">
                <a:effectLst/>
              </a:rPr>
              <a:t>de Ávila: francés, inglés, italiano y alemán.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/>
              <a:t>Participación en las </a:t>
            </a:r>
            <a:r>
              <a:rPr lang="es-ES" sz="2000" b="1" dirty="0"/>
              <a:t>becas de verano en el extranjero </a:t>
            </a:r>
            <a:r>
              <a:rPr lang="es-ES" sz="2000" dirty="0"/>
              <a:t>propuestas por la junta de CYL.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/>
              <a:t>Creación  anual de un </a:t>
            </a:r>
            <a:r>
              <a:rPr lang="es-ES" sz="2000" b="1" dirty="0"/>
              <a:t>grupo de trabajo intradepartamental </a:t>
            </a:r>
            <a:r>
              <a:rPr lang="es-ES" sz="2000" dirty="0"/>
              <a:t>para mejorar la internacionalización del centro.</a:t>
            </a:r>
          </a:p>
          <a:p>
            <a:pPr marL="0" lv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fr-FR" sz="2000" dirty="0">
              <a:effectLst/>
            </a:endParaRPr>
          </a:p>
          <a:p>
            <a:endParaRPr lang="fr-FR" dirty="0"/>
          </a:p>
        </p:txBody>
      </p:sp>
      <p:sp>
        <p:nvSpPr>
          <p:cNvPr id="4" name="AutoShape 4" descr="Afficher l’image source">
            <a:extLst>
              <a:ext uri="{FF2B5EF4-FFF2-40B4-BE49-F238E27FC236}">
                <a16:creationId xmlns:a16="http://schemas.microsoft.com/office/drawing/2014/main" id="{837FFA73-BDA3-4C68-80BC-F63617517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Afficher l’image source">
            <a:extLst>
              <a:ext uri="{FF2B5EF4-FFF2-40B4-BE49-F238E27FC236}">
                <a16:creationId xmlns:a16="http://schemas.microsoft.com/office/drawing/2014/main" id="{DB752EAD-ED31-4AF1-A53F-C455DB50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21" y="3358126"/>
            <a:ext cx="1378342" cy="11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ficher l’image source">
            <a:extLst>
              <a:ext uri="{FF2B5EF4-FFF2-40B4-BE49-F238E27FC236}">
                <a16:creationId xmlns:a16="http://schemas.microsoft.com/office/drawing/2014/main" id="{6DA9008F-8BC1-44E0-B7E3-81BBAEFD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885" y="176719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A4F8789-E773-4906-B9C1-0DA38D28E92C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92DE07-D5EE-4214-AA11-EA038E3A98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5948A4-258B-44DC-A6BA-33ADAE5CB1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6015" y="6272566"/>
            <a:ext cx="620271" cy="4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0D62F1-291F-4A1B-A67F-5BA61891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95" y="575483"/>
            <a:ext cx="6719047" cy="976796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2.E  </a:t>
            </a:r>
            <a:r>
              <a:rPr lang="es-ES" sz="1800" b="1" u="sng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Colaboraciones con otras entidades locales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38F8F-C44A-4E17-8E43-B5138906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68771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Colaboración del Ayuntamiento de Ávila </a:t>
            </a: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las visitas de profesorado/alumnado de otros países: recepción por el Alcalde, visitas guiadas en inglés/francés…</a:t>
            </a:r>
            <a:endParaRPr lang="fr-F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Colaboración con otros centros educativos de la ciudad </a:t>
            </a:r>
            <a:r>
              <a:rPr lang="es-E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exposiciones y trabajos </a:t>
            </a: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alumnado y el profesorado</a:t>
            </a:r>
            <a:endParaRPr lang="fr-F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Trabajo anual conjunto con CEIP Comuneros de Castilla para la planificación y desarrollo de una </a:t>
            </a:r>
            <a:r>
              <a:rPr lang="es-E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gymkhana lingüístico-cultural </a:t>
            </a:r>
            <a:r>
              <a:rPr lang="es-E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alumnos de ambos centros</a:t>
            </a:r>
            <a:endParaRPr lang="fr-F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3F2A3A35-0995-48A9-9299-6734595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1" y="3429001"/>
            <a:ext cx="3398159" cy="22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299D1C-B02F-45F4-9EF4-56C8242EF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6015" y="6272566"/>
            <a:ext cx="620271" cy="4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F38C0-D378-4675-9D92-6A3F1BD9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35" y="1349829"/>
            <a:ext cx="8870952" cy="433977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</a:rPr>
              <a:t>Certificación TIC, nivel 4 (Junta de Castilla y León)</a:t>
            </a:r>
            <a:endParaRPr lang="fr-FR" sz="24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</a:rPr>
              <a:t>Premio Nacional Acción Magistral: Estudio conjunto (todos los departamentos) de la figura y legado de Leonardo Da Vinci. </a:t>
            </a:r>
            <a:endParaRPr lang="fr-FR" sz="24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</a:rPr>
              <a:t>Premio a la Convivencia entre el alumnado ((Junta de Castilla y León)</a:t>
            </a:r>
            <a:endParaRPr lang="fr-FR" sz="24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</a:rPr>
              <a:t>Sello Medioambiental a Centro Sostenible (Junta de Castilla y León)</a:t>
            </a:r>
            <a:endParaRPr lang="fr-FR" sz="24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</a:rPr>
              <a:t>Proyecto de Renaturalización del patio ((Junta de Castilla y León)</a:t>
            </a:r>
            <a:endParaRPr lang="fr-FR" sz="2400" dirty="0">
              <a:effectLst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F03A2A-A5D3-41FA-978E-F3B98E4565DC}"/>
              </a:ext>
            </a:extLst>
          </p:cNvPr>
          <p:cNvSpPr/>
          <p:nvPr/>
        </p:nvSpPr>
        <p:spPr>
          <a:xfrm>
            <a:off x="664934" y="344488"/>
            <a:ext cx="7996466" cy="8799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2. F Certificaciones y Premios obtenidos 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E6541B-0459-4744-8E6C-D6D0B4BE4B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0583" y="1349829"/>
            <a:ext cx="1800225" cy="2242705"/>
          </a:xfrm>
          <a:prstGeom prst="rect">
            <a:avLst/>
          </a:prstGeom>
        </p:spPr>
      </p:pic>
      <p:pic>
        <p:nvPicPr>
          <p:cNvPr id="8194" name="Picture 2" descr="Afficher l’image source">
            <a:extLst>
              <a:ext uri="{FF2B5EF4-FFF2-40B4-BE49-F238E27FC236}">
                <a16:creationId xmlns:a16="http://schemas.microsoft.com/office/drawing/2014/main" id="{9325F7B7-853C-445E-BADF-69BF0B34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45" y="4156041"/>
            <a:ext cx="2620055" cy="1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A6F10C-DD81-456D-9C8B-D6E07BE726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82A7D-D52E-403F-884E-74A5C469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40" y="362834"/>
            <a:ext cx="9384847" cy="912422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Exposiciones, trabajos y conferencias en el centro</a:t>
            </a:r>
            <a:r>
              <a:rPr lang="es-E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fr-FR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9E0DB-02E4-4ACD-B66D-E4668BA9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09" y="1885863"/>
            <a:ext cx="7144657" cy="389660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Escuela de Padres y Madre 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Semana de la Ciencia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Jornadas de Medioambiente 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Jornadas de Astronomía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Día de la Mujer 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Celebraciones y aniversarios: Día de los Derechos Internacionales del Niño, Centenarios de autores y personajes históricos…</a:t>
            </a:r>
            <a:endParaRPr lang="fr-FR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fr-FR" sz="42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C673279-11A7-40CB-99D7-A4B073EEA68A}"/>
              </a:ext>
            </a:extLst>
          </p:cNvPr>
          <p:cNvSpPr/>
          <p:nvPr/>
        </p:nvSpPr>
        <p:spPr>
          <a:xfrm>
            <a:off x="370114" y="6202389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A50C59-D684-4656-B633-E91ABD77F0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pic>
        <p:nvPicPr>
          <p:cNvPr id="10242" name="Picture 2" descr="Afficher l’image source">
            <a:extLst>
              <a:ext uri="{FF2B5EF4-FFF2-40B4-BE49-F238E27FC236}">
                <a16:creationId xmlns:a16="http://schemas.microsoft.com/office/drawing/2014/main" id="{C19BA90F-D83C-4294-8990-19FBF7C1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91" y="3035075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ficher l’image source">
            <a:extLst>
              <a:ext uri="{FF2B5EF4-FFF2-40B4-BE49-F238E27FC236}">
                <a16:creationId xmlns:a16="http://schemas.microsoft.com/office/drawing/2014/main" id="{E3D62F3A-A607-479E-A661-18251A69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99" y="1666170"/>
            <a:ext cx="2790825" cy="27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80E38-51D6-43C1-94DD-51AE4A1C4D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27596E-B7CB-4701-A839-452659A2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57" y="358270"/>
            <a:ext cx="7327900" cy="1146909"/>
          </a:xfr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diversidad  cultural en el  IES  VASCO DE LA ZARZA </a:t>
            </a:r>
            <a:endParaRPr lang="fr-FR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28316-4DA6-460A-BFEB-30E2215A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9457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ES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</a:rPr>
              <a:t>Porcentaje aproximado actual de alumnado de otras nacionalidades en el centro (</a:t>
            </a:r>
            <a:r>
              <a:rPr lang="es-ES" sz="2000" dirty="0"/>
              <a:t>25</a:t>
            </a:r>
            <a:r>
              <a:rPr lang="es-ES" sz="2000" dirty="0">
                <a:effectLst/>
              </a:rPr>
              <a:t>%): marroquíes, rumanos, colombianos, salvadoreños, venezolanos, peruanos, ecuatorianos, chinos, dominicanos, italianos, guineanos, búlgaros, albaneses, ucranianos, laosianos, argelinos, griegos y alemanes.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/>
              <a:t>Realización de jornadas interculturales en la ESO para mejorar la convivencia.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ES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fr-FR" sz="2200" dirty="0">
              <a:effectLst/>
            </a:endParaRPr>
          </a:p>
          <a:p>
            <a:endParaRPr lang="fr-FR" dirty="0"/>
          </a:p>
        </p:txBody>
      </p:sp>
      <p:pic>
        <p:nvPicPr>
          <p:cNvPr id="9218" name="Picture 2" descr="Afficher l’image source">
            <a:extLst>
              <a:ext uri="{FF2B5EF4-FFF2-40B4-BE49-F238E27FC236}">
                <a16:creationId xmlns:a16="http://schemas.microsoft.com/office/drawing/2014/main" id="{3F8F91E6-D7E1-4A24-AEF6-D5779091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54" y="810672"/>
            <a:ext cx="3350985" cy="16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8AE616-EBF1-4914-9149-E4D3E68B38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  <p:pic>
        <p:nvPicPr>
          <p:cNvPr id="1026" name="Picture 2" descr="Résultat d’images pour Intercultural Management">
            <a:extLst>
              <a:ext uri="{FF2B5EF4-FFF2-40B4-BE49-F238E27FC236}">
                <a16:creationId xmlns:a16="http://schemas.microsoft.com/office/drawing/2014/main" id="{4CAAB881-4B94-1086-58AA-EA12D2CB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54" y="3784890"/>
            <a:ext cx="32670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2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F6758A-4B83-4AC9-85F9-42A0DD2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8" y="321582"/>
            <a:ext cx="9944103" cy="688271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3. OBJETIVOS Y ACCIONES A REALIZAR </a:t>
            </a:r>
            <a:endParaRPr lang="fr-FR" b="1" u="sng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B479B4E-22E6-443C-8E01-8806F347E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02212"/>
              </p:ext>
            </p:extLst>
          </p:nvPr>
        </p:nvGraphicFramePr>
        <p:xfrm>
          <a:off x="1130298" y="1231900"/>
          <a:ext cx="9940474" cy="1298194"/>
        </p:xfrm>
        <a:graphic>
          <a:graphicData uri="http://schemas.openxmlformats.org/drawingml/2006/table">
            <a:tbl>
              <a:tblPr firstRow="1" firstCol="1" bandRow="1"/>
              <a:tblGrid>
                <a:gridCol w="9940474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24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u="sng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OBJETIVO Nº1 </a:t>
                      </a:r>
                      <a:r>
                        <a:rPr lang="es-E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Incluir un enfoque internacional en los documentos instituto.</a:t>
                      </a:r>
                      <a:endParaRPr lang="fr-F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24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u="sng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ACCIONES</a:t>
                      </a:r>
                      <a:endParaRPr lang="fr-FR" sz="1800" u="sng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49955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Actualizar el  Proyecto Educativo  incluyendo el Plan de Internacionalización.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Solicitar un grupo de trabajo para el curso 2024/2025 para revisar y mejorar el plan de   internacionalización actual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6">
            <a:extLst>
              <a:ext uri="{FF2B5EF4-FFF2-40B4-BE49-F238E27FC236}">
                <a16:creationId xmlns:a16="http://schemas.microsoft.com/office/drawing/2014/main" id="{F261DDAB-128B-4BFE-822A-B54352E49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5409"/>
              </p:ext>
            </p:extLst>
          </p:nvPr>
        </p:nvGraphicFramePr>
        <p:xfrm>
          <a:off x="1130298" y="2720423"/>
          <a:ext cx="9940474" cy="3144837"/>
        </p:xfrm>
        <a:graphic>
          <a:graphicData uri="http://schemas.openxmlformats.org/drawingml/2006/table">
            <a:tbl>
              <a:tblPr firstRow="1" firstCol="1" bandRow="1"/>
              <a:tblGrid>
                <a:gridCol w="9940474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646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OBJETIVO Nº2: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el intercambio y el enriquecimiento cultural en el centro mediante la participación y colaboración en proyectos de carácter internacional.</a:t>
                      </a:r>
                      <a:endParaRPr lang="fr-FR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217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ACCIONES </a:t>
                      </a:r>
                      <a:endParaRPr lang="fr-FR" sz="14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223558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Celebrar   convenios de colaboración con entidades europeas.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Potenciar el uso de la plataforma E-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Twinning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Difundir  las convocatorias y  los folletos informativos oficiales  sobre Erasmus + y otros programas europeos a profesorado y alumnado.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Desarrollar campañas de sensibilización y concienciación acerca de la necesidad de ser ciudadano europeo.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82487CDC-90E4-42BA-80AD-4A0FC3761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graphicFrame>
        <p:nvGraphicFramePr>
          <p:cNvPr id="6" name="Espace réservé du contenu 6">
            <a:extLst>
              <a:ext uri="{FF2B5EF4-FFF2-40B4-BE49-F238E27FC236}">
                <a16:creationId xmlns:a16="http://schemas.microsoft.com/office/drawing/2014/main" id="{F5E65A3E-97BF-4143-B355-9C82C774C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77423"/>
              </p:ext>
            </p:extLst>
          </p:nvPr>
        </p:nvGraphicFramePr>
        <p:xfrm>
          <a:off x="571500" y="137886"/>
          <a:ext cx="11039929" cy="3765519"/>
        </p:xfrm>
        <a:graphic>
          <a:graphicData uri="http://schemas.openxmlformats.org/drawingml/2006/table">
            <a:tbl>
              <a:tblPr firstRow="1" firstCol="1" bandRow="1"/>
              <a:tblGrid>
                <a:gridCol w="11039929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509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OBJETIVO Nº3 </a:t>
                      </a:r>
                      <a:r>
                        <a:rPr lang="es-ES" sz="16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: Mejorar la competencia profesional, personal y social del alumnado de formación  profesional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328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ACCIONES </a:t>
                      </a:r>
                      <a:endParaRPr lang="fr-FR" sz="14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271988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Fomentar las movilidades con los programas Erasmus + tanto para alumnos como para profesores.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Organizar eventos E-</a:t>
                      </a:r>
                      <a:r>
                        <a:rPr lang="es-E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Twinning</a:t>
                      </a: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para que el alumnado beneficiario de movilidades Erasmus pueda conocer con anterioridad  el entorno de trabajo y social en el que  desarrollará su actividad.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Fomentar nuevas técnicas para la presentación de los estudiantes ( CV, carta de presentación, videocurrículum…)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Crear una red en el centro con empresas, centros educativos y otras instituciones nacionales y extranjeras que colaboren  a la movilidad.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Formar y realizar cursos de idiomas para los alumnos y profesores que vayan a participar.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5F6BFDA0-91B1-4707-92C5-1BC132383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520838"/>
              </p:ext>
            </p:extLst>
          </p:nvPr>
        </p:nvGraphicFramePr>
        <p:xfrm>
          <a:off x="571500" y="3963857"/>
          <a:ext cx="11039929" cy="1955598"/>
        </p:xfrm>
        <a:graphic>
          <a:graphicData uri="http://schemas.openxmlformats.org/drawingml/2006/table">
            <a:tbl>
              <a:tblPr firstRow="1" firstCol="1" bandRow="1"/>
              <a:tblGrid>
                <a:gridCol w="11039929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261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OBJETIVO Nº4 </a:t>
                      </a:r>
                      <a:r>
                        <a:rPr lang="es-ES" sz="16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: Fomentar la obtención de diplomas  B1 y B2   de inglés y francés.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228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ACCIONES </a:t>
                      </a:r>
                      <a:endParaRPr lang="fr-FR" sz="14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146537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Dar a conocer a los alumnos interesados las distintas posibilidades de obtener los diplomas B! y B2 (Cambridge/Alliance </a:t>
                      </a:r>
                      <a:r>
                        <a:rPr lang="es-E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Française</a:t>
                      </a: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 Escuela Oficial de Idiomas.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Trabajar y practicar  los modelos de exámenes en clase.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Informar de las fechas de los exámenes y cómo se realiza las inscripciones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82C36059-17AB-4F01-A785-DE5F02E689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graphicFrame>
        <p:nvGraphicFramePr>
          <p:cNvPr id="6" name="Espace réservé du contenu 6">
            <a:extLst>
              <a:ext uri="{FF2B5EF4-FFF2-40B4-BE49-F238E27FC236}">
                <a16:creationId xmlns:a16="http://schemas.microsoft.com/office/drawing/2014/main" id="{F5E65A3E-97BF-4143-B355-9C82C774C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50308"/>
              </p:ext>
            </p:extLst>
          </p:nvPr>
        </p:nvGraphicFramePr>
        <p:xfrm>
          <a:off x="787400" y="571500"/>
          <a:ext cx="10824029" cy="2375033"/>
        </p:xfrm>
        <a:graphic>
          <a:graphicData uri="http://schemas.openxmlformats.org/drawingml/2006/table">
            <a:tbl>
              <a:tblPr firstRow="1" firstCol="1" bandRow="1"/>
              <a:tblGrid>
                <a:gridCol w="10824029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529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OBJETIVO Nº5 </a:t>
                      </a:r>
                      <a:r>
                        <a:rPr lang="es-ES" sz="16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: Dinamizar la vida académica del instituto mediante la celebración de eventos relacionados con la internacionalización.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b="1" u="sng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ACCIONES </a:t>
                      </a:r>
                      <a:endParaRPr lang="fr-FR" sz="1800" u="sng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134922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Realizar actividades transversales en torno al Día Europeo de las  lenguas y el Día de Francofonía para visibilizar la importancia de las lenguas extranjeras.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Incluir actividades en las programaciones que potencien el aprendizaje de las lenguas.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BB72A4F6-737B-4662-87F7-3E9A9D60A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99655"/>
              </p:ext>
            </p:extLst>
          </p:nvPr>
        </p:nvGraphicFramePr>
        <p:xfrm>
          <a:off x="787400" y="3200400"/>
          <a:ext cx="10824029" cy="2813006"/>
        </p:xfrm>
        <a:graphic>
          <a:graphicData uri="http://schemas.openxmlformats.org/drawingml/2006/table">
            <a:tbl>
              <a:tblPr firstRow="1" firstCol="1" bandRow="1"/>
              <a:tblGrid>
                <a:gridCol w="10824029">
                  <a:extLst>
                    <a:ext uri="{9D8B030D-6E8A-4147-A177-3AD203B41FA5}">
                      <a16:colId xmlns:a16="http://schemas.microsoft.com/office/drawing/2014/main" val="562461884"/>
                    </a:ext>
                  </a:extLst>
                </a:gridCol>
              </a:tblGrid>
              <a:tr h="527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OBJETIVO Nº6 </a:t>
                      </a:r>
                      <a:r>
                        <a:rPr lang="es-ES" sz="16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:Visibilizar la actividad internacional del centro.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40082"/>
                  </a:ext>
                </a:extLst>
              </a:tr>
              <a:tr h="33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u="sng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ACCIONES </a:t>
                      </a:r>
                      <a:endParaRPr lang="fr-FR" sz="14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4068"/>
                  </a:ext>
                </a:extLst>
              </a:tr>
              <a:tr h="194255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  <a:tabLst>
                          <a:tab pos="901700" algn="l"/>
                        </a:tabLst>
                      </a:pPr>
                      <a:r>
                        <a:rPr lang="es-ES" sz="18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Colocar roll-ups en lugares visibles sobre los programas en los que participara en centro.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  <a:tabLst>
                          <a:tab pos="901700" algn="l"/>
                        </a:tabLst>
                      </a:pPr>
                      <a:r>
                        <a:rPr lang="es-ES" sz="18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Emitir en las pantallas del centro vídeos  y fotografías sobre estancias en el extranjero.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  <a:tabLst>
                          <a:tab pos="901700" algn="l"/>
                        </a:tabLst>
                      </a:pPr>
                      <a:r>
                        <a:rPr lang="es-ES" sz="18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Incluir al menos una pestaña sobre la internacionalización en la web del centro.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q"/>
                        <a:tabLst>
                          <a:tab pos="901700" algn="l"/>
                        </a:tabLst>
                      </a:pPr>
                      <a:r>
                        <a:rPr lang="es-ES" sz="18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Difusión en las redes sociales y en la prensa de Ávila.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2657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9D2C37D-81F9-443D-B972-424D27AC0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793" y="6267273"/>
            <a:ext cx="620273" cy="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793" y="6272565"/>
            <a:ext cx="620273" cy="4123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6261690-BB2C-4AB2-8A2A-E7ABC588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776" y="401347"/>
            <a:ext cx="4407274" cy="893763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800" b="1" u="sng" dirty="0"/>
              <a:t>4. Evaluación del plan </a:t>
            </a:r>
            <a:endParaRPr lang="fr-FR" sz="2800" b="1" u="sng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C47D3D6-B204-4703-AA97-2B7C4DE3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Al final de cada curso se realizará una valoración de las acciones contenidas en este plan que se incluirá en la memoria final de curso y dónde se analizará los problemas surgidos y posibles mejoras. </a:t>
            </a:r>
          </a:p>
          <a:p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1F45DA-0F41-4666-ACAA-FDD260E8BA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405" y="3440720"/>
            <a:ext cx="2919188" cy="26035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05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1775" y="6276395"/>
            <a:ext cx="614511" cy="4085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386A8B-4B92-4C47-8B0E-52798BBA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2" y="281242"/>
            <a:ext cx="10287000" cy="854075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b="1" u="sng" dirty="0"/>
              <a:t>1</a:t>
            </a:r>
            <a:r>
              <a:rPr lang="es-ES" u="sng" dirty="0"/>
              <a:t>. </a:t>
            </a:r>
            <a:r>
              <a:rPr lang="es-ES" b="1" u="sng" dirty="0"/>
              <a:t>Introducción </a:t>
            </a:r>
            <a:endParaRPr lang="fr-FR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09140-9EF0-4849-9726-A2CD5DB72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7" y="1465036"/>
            <a:ext cx="10279743" cy="407080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El plan de internacionalización  del IES Vasco de la Zarza  pretende  fomentar  la apertura del centro educativo al exterior y la búsqueda de nuevos entornos para el aprendizaje del alumnado y de desarrollo profesional para los docentes, promoviendo el desarrollo de las competencias ciudadanas y profesionales esenciales para los estudiantes de un entorno globalizado.</a:t>
            </a:r>
            <a:endParaRPr lang="fr-FR" sz="2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Esta dimensión internacional está estrechamente relacionada con la tolerancia hacia la diferencia, la pluralidad de pensamientos y culturas, el respeto por el otro y la educación en igualdad y valores, en definitiva, educar para una ciudadanía responsable, activa y global.</a:t>
            </a:r>
            <a:endParaRPr lang="fr-FR" sz="20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38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091E0-C69E-4180-AA1D-ED6B825A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b="1" u="sng" dirty="0"/>
              <a:t>2. Experiencia internacional </a:t>
            </a:r>
            <a:endParaRPr lang="fr-FR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21185-9FB0-45A7-ACD6-CD1FB13B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104571"/>
            <a:ext cx="8024906" cy="438830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1087120" marR="92710" indent="-228600">
              <a:lnSpc>
                <a:spcPct val="110000"/>
              </a:lnSpc>
              <a:spcBef>
                <a:spcPts val="295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s-E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0" b="1" dirty="0">
                <a:effectLst/>
              </a:rPr>
              <a:t>Programa Bilingüe en lengua inglesa Convenio MEC-British Council </a:t>
            </a:r>
            <a:r>
              <a:rPr lang="es-ES" sz="8000" dirty="0">
                <a:effectLst/>
              </a:rPr>
              <a:t>que se lleva desarrollando en el centro desde 2005/6 con 2 asignaturas en inglés (Geografía e Historia y  Biología y Geología/Física y Química/Economía) además de </a:t>
            </a:r>
            <a:r>
              <a:rPr lang="es-ES" sz="8000" dirty="0" err="1">
                <a:effectLst/>
              </a:rPr>
              <a:t>Literacy</a:t>
            </a:r>
            <a:r>
              <a:rPr lang="es-ES" sz="8000" dirty="0">
                <a:effectLst/>
              </a:rPr>
              <a:t>.</a:t>
            </a:r>
            <a:endParaRPr lang="fr-FR" sz="8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0" b="1" dirty="0">
                <a:effectLst/>
              </a:rPr>
              <a:t>Auxiliares de conversación </a:t>
            </a:r>
            <a:r>
              <a:rPr lang="es-ES" sz="8000" dirty="0">
                <a:effectLst/>
              </a:rPr>
              <a:t>procedentes de habla inglesa (dos cada curso escolar) y de países de habla francesa (algunos cursos escolares)</a:t>
            </a:r>
            <a:endParaRPr lang="fr-FR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0" b="1" dirty="0">
                <a:effectLst/>
              </a:rPr>
              <a:t>Centro examinador de </a:t>
            </a:r>
            <a:r>
              <a:rPr lang="es-ES" sz="8000" b="1" dirty="0" err="1">
                <a:effectLst/>
              </a:rPr>
              <a:t>IGCSEs</a:t>
            </a:r>
            <a:r>
              <a:rPr lang="es-ES" sz="8000" b="1" dirty="0">
                <a:effectLst/>
              </a:rPr>
              <a:t> </a:t>
            </a:r>
            <a:r>
              <a:rPr lang="es-ES" sz="8000" dirty="0">
                <a:effectLst/>
              </a:rPr>
              <a:t>(International General </a:t>
            </a:r>
            <a:r>
              <a:rPr lang="es-ES" sz="8000" dirty="0" err="1">
                <a:effectLst/>
              </a:rPr>
              <a:t>Certificate</a:t>
            </a:r>
            <a:r>
              <a:rPr lang="es-ES" sz="8000" dirty="0">
                <a:effectLst/>
              </a:rPr>
              <a:t> </a:t>
            </a:r>
            <a:r>
              <a:rPr lang="es-ES" sz="8000" dirty="0" err="1">
                <a:effectLst/>
              </a:rPr>
              <a:t>of</a:t>
            </a:r>
            <a:r>
              <a:rPr lang="es-ES" sz="8000" dirty="0">
                <a:effectLst/>
              </a:rPr>
              <a:t> </a:t>
            </a:r>
            <a:r>
              <a:rPr lang="es-ES" sz="8000" dirty="0" err="1">
                <a:effectLst/>
              </a:rPr>
              <a:t>Secondary</a:t>
            </a:r>
            <a:r>
              <a:rPr lang="es-ES" sz="8000" dirty="0">
                <a:effectLst/>
              </a:rPr>
              <a:t> </a:t>
            </a:r>
            <a:r>
              <a:rPr lang="es-ES" sz="8000" dirty="0" err="1">
                <a:effectLst/>
              </a:rPr>
              <a:t>Education</a:t>
            </a:r>
            <a:r>
              <a:rPr lang="es-ES" sz="8000" dirty="0">
                <a:effectLst/>
              </a:rPr>
              <a:t>) de la Universidad de Cambridge.</a:t>
            </a:r>
            <a:r>
              <a:rPr lang="es-ES" sz="8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fr-FR" sz="8000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38E2B-2D54-4E5B-98AB-759432F34C94}"/>
              </a:ext>
            </a:extLst>
          </p:cNvPr>
          <p:cNvSpPr/>
          <p:nvPr/>
        </p:nvSpPr>
        <p:spPr>
          <a:xfrm>
            <a:off x="838200" y="1335314"/>
            <a:ext cx="10515600" cy="624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87120" marR="92710" indent="-228600" algn="ctr">
              <a:lnSpc>
                <a:spcPct val="110000"/>
              </a:lnSpc>
              <a:spcBef>
                <a:spcPts val="295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s-ES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2. A  Elementos institucionalizados en el centro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57FB8E-AAD1-45ED-87EE-27C8B5CCEC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475" y="2653879"/>
            <a:ext cx="1960109" cy="12231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34F11D-C196-4B99-BEFE-48779A8D06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0475" y="4571438"/>
            <a:ext cx="2124345" cy="122310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AAFF7C-F32C-47DB-8163-834C5B464E5C}"/>
              </a:ext>
            </a:extLst>
          </p:cNvPr>
          <p:cNvSpPr/>
          <p:nvPr/>
        </p:nvSpPr>
        <p:spPr>
          <a:xfrm>
            <a:off x="370114" y="623887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29665E-ECC2-4F34-A730-4EDBF25CF9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BAD25F-E5E2-42A4-8569-D976DFC09F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78243" y="6304054"/>
            <a:ext cx="601063" cy="3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091E0-C69E-4180-AA1D-ED6B825A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b="1" u="sng" dirty="0"/>
              <a:t>2. Experiencia internacional </a:t>
            </a:r>
            <a:endParaRPr lang="fr-FR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21185-9FB0-45A7-ACD6-CD1FB13B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01" y="1959429"/>
            <a:ext cx="9209228" cy="43883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87120" marR="92710">
              <a:lnSpc>
                <a:spcPct val="110000"/>
              </a:lnSpc>
              <a:spcBef>
                <a:spcPts val="295"/>
              </a:spcBef>
              <a:tabLst>
                <a:tab pos="629920" algn="l"/>
              </a:tabLst>
            </a:pP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u="sng" spc="-5" dirty="0">
                <a:ea typeface="Tahoma" panose="020B0604030504040204" pitchFamily="34" charset="0"/>
                <a:cs typeface="Times New Roman" panose="02020603050405020304" pitchFamily="18" charset="0"/>
              </a:rPr>
              <a:t>Desde el año 2014 participamos en los  intercambios  propuestos por la junta de la junta de Castilla y León</a:t>
            </a:r>
            <a:r>
              <a:rPr lang="es-ES" sz="2000" spc="-5" dirty="0">
                <a:ea typeface="Tahoma" panose="020B0604030504040204" pitchFamily="34" charset="0"/>
                <a:cs typeface="Times New Roman" panose="02020603050405020304" pitchFamily="18" charset="0"/>
              </a:rPr>
              <a:t>. Gracias a estos programas, nuestros alumnos tienen la posibilidad de realizar un intercambio en países de habla inglesa o francesa durante seis u ocho semanas. </a:t>
            </a:r>
            <a:r>
              <a:rPr lang="es-ES" sz="2000" b="1" spc="-5" dirty="0" err="1">
                <a:ea typeface="Tahoma" panose="020B0604030504040204" pitchFamily="34" charset="0"/>
                <a:cs typeface="Times New Roman" panose="02020603050405020304" pitchFamily="18" charset="0"/>
              </a:rPr>
              <a:t>Grenoble</a:t>
            </a:r>
            <a:r>
              <a:rPr lang="es-ES" sz="2000" b="1" spc="-5" dirty="0">
                <a:ea typeface="Tahoma" panose="020B0604030504040204" pitchFamily="34" charset="0"/>
                <a:cs typeface="Times New Roman" panose="02020603050405020304" pitchFamily="18" charset="0"/>
              </a:rPr>
              <a:t>, Quebec, Alberta o British Columbia </a:t>
            </a:r>
            <a:r>
              <a:rPr lang="es-ES" sz="2000" spc="-5" dirty="0">
                <a:ea typeface="Tahoma" panose="020B0604030504040204" pitchFamily="34" charset="0"/>
                <a:cs typeface="Times New Roman" panose="02020603050405020304" pitchFamily="18" charset="0"/>
              </a:rPr>
              <a:t>  han sido algunos de los últimos destinos. </a:t>
            </a:r>
          </a:p>
          <a:p>
            <a:pPr marL="1087120" marR="92710">
              <a:lnSpc>
                <a:spcPct val="110000"/>
              </a:lnSpc>
              <a:spcBef>
                <a:spcPts val="295"/>
              </a:spcBef>
              <a:tabLst>
                <a:tab pos="629920" algn="l"/>
              </a:tabLst>
            </a:pPr>
            <a:endParaRPr lang="es-ES" sz="2000" spc="-5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087120" marR="92710">
              <a:lnSpc>
                <a:spcPct val="110000"/>
              </a:lnSpc>
              <a:spcBef>
                <a:spcPts val="295"/>
              </a:spcBef>
              <a:tabLst>
                <a:tab pos="629920" algn="l"/>
              </a:tabLst>
            </a:pP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 Participación anual  en la convocatoria  de becas  </a:t>
            </a:r>
            <a:r>
              <a:rPr lang="es-ES" sz="2000" b="1" u="sng" spc="-5" dirty="0" err="1"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s-ES" sz="2000" b="1" u="sng" spc="-5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ecas</a:t>
            </a:r>
            <a:r>
              <a:rPr lang="es-ES" sz="2000" b="1" u="sng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Iberdrola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1087120" marR="92710">
              <a:lnSpc>
                <a:spcPct val="110000"/>
              </a:lnSpc>
              <a:spcBef>
                <a:spcPts val="295"/>
              </a:spcBef>
              <a:tabLst>
                <a:tab pos="629920" algn="l"/>
              </a:tabLst>
            </a:pPr>
            <a:endParaRPr lang="fr-FR" sz="2000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38E2B-2D54-4E5B-98AB-759432F34C94}"/>
              </a:ext>
            </a:extLst>
          </p:cNvPr>
          <p:cNvSpPr/>
          <p:nvPr/>
        </p:nvSpPr>
        <p:spPr>
          <a:xfrm>
            <a:off x="838200" y="1335314"/>
            <a:ext cx="10515600" cy="624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87120" marR="92710" indent="-228600" algn="ctr">
              <a:lnSpc>
                <a:spcPct val="110000"/>
              </a:lnSpc>
              <a:spcBef>
                <a:spcPts val="295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s-ES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2. A  Elementos institucionalizados en el centro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AAFF7C-F32C-47DB-8163-834C5B464E5C}"/>
              </a:ext>
            </a:extLst>
          </p:cNvPr>
          <p:cNvSpPr/>
          <p:nvPr/>
        </p:nvSpPr>
        <p:spPr>
          <a:xfrm>
            <a:off x="370114" y="623887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29665E-ECC2-4F34-A730-4EDBF25CF9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BAD25F-E5E2-42A4-8569-D976DFC09F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8243" y="6304054"/>
            <a:ext cx="601063" cy="399603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DE5CEE25-94F4-CB0B-B57B-8A99FCF5FD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8230" y="4805958"/>
            <a:ext cx="1756229" cy="1160897"/>
          </a:xfrm>
          <a:prstGeom prst="rect">
            <a:avLst/>
          </a:prstGeom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A5BBFDF4-C6C8-4A33-B9FC-970677473B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1030" y="4877928"/>
            <a:ext cx="1756229" cy="11647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3A4280-4533-426C-B88F-A99423393E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7400" y="2480270"/>
            <a:ext cx="1756229" cy="10858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4B640E6-DC3C-4A2F-AE5F-C1FC556CFA2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51399" y="4713013"/>
            <a:ext cx="17526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15" y="6272566"/>
            <a:ext cx="620271" cy="4123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E178A5-CCCE-42E6-84AC-6ED8F09DAE95}"/>
              </a:ext>
            </a:extLst>
          </p:cNvPr>
          <p:cNvSpPr txBox="1"/>
          <p:nvPr/>
        </p:nvSpPr>
        <p:spPr>
          <a:xfrm>
            <a:off x="709780" y="978608"/>
            <a:ext cx="6490610" cy="41734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92075" lvl="0" indent="-342900">
              <a:lnSpc>
                <a:spcPct val="112000"/>
              </a:lnSpc>
              <a:spcBef>
                <a:spcPts val="3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Colaboración</a:t>
            </a:r>
            <a:r>
              <a:rPr lang="es-ES" sz="2000" u="sng" spc="90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s-ES" sz="2000" u="sng" spc="90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proyectos</a:t>
            </a:r>
            <a:r>
              <a:rPr lang="es-ES" sz="2000" u="sng" spc="9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conjuntos</a:t>
            </a:r>
            <a:r>
              <a:rPr lang="es-ES" sz="2000" u="sng" spc="9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s-ES" sz="2000" u="sng" spc="90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visitas</a:t>
            </a:r>
            <a:r>
              <a:rPr lang="es-ES" sz="2000" u="sng" spc="9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de</a:t>
            </a:r>
            <a:r>
              <a:rPr lang="es-ES" sz="2000" u="sng" spc="9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estudio</a:t>
            </a:r>
            <a:r>
              <a:rPr lang="es-ES" sz="2000" u="sng" spc="8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bilaterales</a:t>
            </a:r>
            <a:r>
              <a:rPr lang="es-ES" sz="2000" u="sng" spc="9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anuales</a:t>
            </a:r>
            <a:r>
              <a:rPr lang="es-ES" sz="2000" spc="9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de alumnado de 4º ESO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s-ES" sz="2000" spc="8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lengua</a:t>
            </a:r>
            <a:r>
              <a:rPr lang="es-ES" sz="2000" spc="35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inglesa</a:t>
            </a:r>
            <a:r>
              <a:rPr lang="es-ES" sz="2000" spc="2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</a:t>
            </a:r>
            <a:r>
              <a:rPr lang="es-ES" sz="2000" spc="22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z="2000" spc="2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centro</a:t>
            </a:r>
            <a:r>
              <a:rPr lang="es-ES" sz="2000" spc="21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Bourne</a:t>
            </a:r>
            <a:r>
              <a:rPr lang="es-ES" sz="2000" i="1" spc="2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Community</a:t>
            </a:r>
            <a:r>
              <a:rPr lang="es-ES" sz="2000" i="1" spc="19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College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sz="2000" spc="21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Southbourne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sz="2000" spc="21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UK,</a:t>
            </a:r>
            <a:r>
              <a:rPr lang="es-ES" sz="2000" spc="21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desde</a:t>
            </a:r>
            <a:r>
              <a:rPr lang="es-ES" sz="2000" spc="22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z="2000" spc="2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curso</a:t>
            </a:r>
            <a:r>
              <a:rPr lang="es-ES" sz="2000" spc="35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2007/08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ininterrumpidamente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2075" lvl="0" indent="-342900">
              <a:lnSpc>
                <a:spcPct val="112000"/>
              </a:lnSpc>
              <a:spcBef>
                <a:spcPts val="3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Centro colaborador con universidades nacionales (Universidad de Salamanca – USAL, Universidad Nacional de Educación a Distancia – UNED, Universidad Católica de Ávila – UCAV, Universidad Internacional de La Rioja – UNIR, Universidad Internacional de Valencia – VIU) para la realización de las prácticas de Máster de Educación.</a:t>
            </a:r>
            <a:endParaRPr lang="fr-FR" sz="2000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6D567-57BA-464B-833E-8A926F158A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5135" y="350207"/>
            <a:ext cx="3235552" cy="23167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C8200ACE-91B2-4FDF-8718-494E63C0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576" y="2914040"/>
            <a:ext cx="2181225" cy="2857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’image source">
            <a:extLst>
              <a:ext uri="{FF2B5EF4-FFF2-40B4-BE49-F238E27FC236}">
                <a16:creationId xmlns:a16="http://schemas.microsoft.com/office/drawing/2014/main" id="{07191B81-FE8B-4518-ADC7-59F5E8BB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58" y="4736667"/>
            <a:ext cx="2152650" cy="10191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F9A13EDF-32DC-42A2-8B30-2E8F1501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01" y="3196989"/>
            <a:ext cx="1428750" cy="10096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2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5223" y="6285336"/>
            <a:ext cx="601063" cy="3996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DE8E3A-F02F-46DF-8ECE-B7F4A13C7D12}"/>
              </a:ext>
            </a:extLst>
          </p:cNvPr>
          <p:cNvSpPr txBox="1"/>
          <p:nvPr/>
        </p:nvSpPr>
        <p:spPr>
          <a:xfrm>
            <a:off x="370114" y="466491"/>
            <a:ext cx="877388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3345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endParaRPr lang="fr-FR" dirty="0"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78B051-FC53-48CD-8917-47A951E433FD}"/>
              </a:ext>
            </a:extLst>
          </p:cNvPr>
          <p:cNvSpPr txBox="1"/>
          <p:nvPr/>
        </p:nvSpPr>
        <p:spPr>
          <a:xfrm>
            <a:off x="-861106" y="908714"/>
            <a:ext cx="11451770" cy="591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 algn="just">
              <a:lnSpc>
                <a:spcPct val="115000"/>
              </a:lnSpc>
              <a:spcAft>
                <a:spcPts val="1000"/>
              </a:spcAft>
            </a:pPr>
            <a:endParaRPr lang="en-US" sz="2000" b="1" dirty="0"/>
          </a:p>
          <a:p>
            <a:pPr lvl="4">
              <a:lnSpc>
                <a:spcPct val="115000"/>
              </a:lnSpc>
              <a:spcAft>
                <a:spcPts val="1000"/>
              </a:spcAft>
            </a:pPr>
            <a:r>
              <a:rPr lang="en-US" sz="2000" dirty="0"/>
              <a:t>a) </a:t>
            </a:r>
            <a:r>
              <a:rPr lang="en-US" sz="2000" dirty="0" err="1"/>
              <a:t>Estos</a:t>
            </a:r>
            <a:r>
              <a:rPr lang="en-US" sz="2000" dirty="0"/>
              <a:t> son  </a:t>
            </a:r>
            <a:r>
              <a:rPr lang="en-US" sz="2000" dirty="0" err="1"/>
              <a:t>algunos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proyectos</a:t>
            </a:r>
            <a:r>
              <a:rPr lang="en-US" sz="2000" dirty="0"/>
              <a:t> </a:t>
            </a:r>
            <a:r>
              <a:rPr lang="en-US" sz="2000" dirty="0" err="1"/>
              <a:t>realizados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ámbito</a:t>
            </a:r>
            <a:r>
              <a:rPr lang="en-US" sz="2000" dirty="0"/>
              <a:t> de FP.</a:t>
            </a:r>
          </a:p>
          <a:p>
            <a:pPr marL="2171700" lvl="4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</a:rPr>
              <a:t>Erasmus+ KA121 2023-24 ( Lisboa, Portugal)</a:t>
            </a:r>
          </a:p>
          <a:p>
            <a:pPr marL="2171700" lvl="4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Erasmus+. Job Shadowing 2023.( </a:t>
            </a:r>
            <a:r>
              <a:rPr lang="en-US" sz="2000" b="1" dirty="0" err="1"/>
              <a:t>Denizli</a:t>
            </a:r>
            <a:r>
              <a:rPr lang="en-US" sz="2000" b="1" dirty="0"/>
              <a:t> , </a:t>
            </a:r>
            <a:r>
              <a:rPr lang="en-US" sz="2000" b="1" dirty="0" err="1"/>
              <a:t>Tuquía</a:t>
            </a:r>
            <a:r>
              <a:rPr lang="en-US" sz="2000" b="1" dirty="0"/>
              <a:t>).</a:t>
            </a:r>
          </a:p>
          <a:p>
            <a:pPr marL="2171700" lvl="4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</a:rPr>
              <a:t>Erasmus+ 2019-1-ESO1-KA102-061613, 2019/20</a:t>
            </a:r>
            <a:endParaRPr lang="fr-FR" sz="2000" b="1" dirty="0">
              <a:effectLst/>
            </a:endParaRPr>
          </a:p>
          <a:p>
            <a:pPr marL="2171700" lvl="4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</a:rPr>
              <a:t>Erasmus+ K102-048414, 2018/19 (Avezzano, Italia)</a:t>
            </a:r>
          </a:p>
          <a:p>
            <a:pPr lvl="4"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effectLst/>
            </a:endParaRPr>
          </a:p>
          <a:p>
            <a:pPr lvl="4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</a:rPr>
              <a:t>b)En </a:t>
            </a:r>
            <a:r>
              <a:rPr lang="en-US" sz="2000" dirty="0" err="1">
                <a:effectLst/>
              </a:rPr>
              <a:t>centro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posee</a:t>
            </a:r>
            <a:r>
              <a:rPr lang="en-US" sz="2000" dirty="0">
                <a:effectLst/>
              </a:rPr>
              <a:t> la Carta ECHE  </a:t>
            </a:r>
            <a:r>
              <a:rPr lang="en-US" sz="2000" b="1" dirty="0">
                <a:effectLst/>
              </a:rPr>
              <a:t>(Erasmus Charter for Higher Education  2021-2027). </a:t>
            </a:r>
            <a:r>
              <a:rPr lang="en-US" sz="2000" dirty="0">
                <a:effectLst/>
              </a:rPr>
              <a:t>Gracias a </a:t>
            </a:r>
            <a:r>
              <a:rPr lang="en-US" sz="2000" dirty="0" err="1">
                <a:effectLst/>
              </a:rPr>
              <a:t>esta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certificación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alumnos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Educación</a:t>
            </a:r>
            <a:r>
              <a:rPr lang="en-US" sz="2000" dirty="0">
                <a:effectLst/>
              </a:rPr>
              <a:t> Superior </a:t>
            </a:r>
            <a:r>
              <a:rPr lang="en-US" sz="2000" dirty="0" err="1">
                <a:effectLst/>
              </a:rPr>
              <a:t>podr</a:t>
            </a:r>
            <a:r>
              <a:rPr lang="en-US" sz="2000" dirty="0" err="1"/>
              <a:t>án</a:t>
            </a:r>
            <a:r>
              <a:rPr lang="en-US" sz="2000" dirty="0"/>
              <a:t> acceder a un gran </a:t>
            </a:r>
            <a:r>
              <a:rPr lang="en-US" sz="2000" dirty="0" err="1"/>
              <a:t>número</a:t>
            </a:r>
            <a:r>
              <a:rPr lang="en-US" sz="2000" dirty="0"/>
              <a:t> de </a:t>
            </a:r>
            <a:r>
              <a:rPr lang="en-US" sz="2000" dirty="0" err="1"/>
              <a:t>movilidades</a:t>
            </a:r>
            <a:r>
              <a:rPr lang="en-US" sz="2000" dirty="0"/>
              <a:t>  </a:t>
            </a:r>
            <a:r>
              <a:rPr lang="en-US" sz="2000" dirty="0" err="1"/>
              <a:t>dentro</a:t>
            </a:r>
            <a:r>
              <a:rPr lang="en-US" sz="2000" dirty="0"/>
              <a:t> de  Europa. </a:t>
            </a:r>
            <a:endParaRPr lang="en-US" sz="2000" dirty="0">
              <a:effectLst/>
            </a:endParaRPr>
          </a:p>
          <a:p>
            <a:pPr marL="2171700" lvl="4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sz="2000" b="1" dirty="0">
              <a:effectLst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highlight>
                  <a:srgbClr val="FFFF00"/>
                </a:highlight>
              </a:rPr>
              <a:t> 					</a:t>
            </a:r>
            <a:endParaRPr lang="fr-FR" sz="2000" b="1" dirty="0">
              <a:effectLst/>
              <a:highlight>
                <a:srgbClr val="FFFF00"/>
              </a:highlight>
            </a:endParaRPr>
          </a:p>
          <a:p>
            <a:pPr marL="997585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latin typeface="Tahoma" panose="020B0604030504040204" pitchFamily="34" charset="0"/>
              </a:rPr>
              <a:t> </a:t>
            </a:r>
            <a:endParaRPr lang="fr-FR" dirty="0">
              <a:effectLst/>
            </a:endParaRPr>
          </a:p>
        </p:txBody>
      </p:sp>
      <p:sp>
        <p:nvSpPr>
          <p:cNvPr id="12290" name="AutoShape 2" descr="Afficher l’image sou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559C6519-EEF1-9185-691C-7837A2D54015}"/>
              </a:ext>
            </a:extLst>
          </p:cNvPr>
          <p:cNvSpPr txBox="1"/>
          <p:nvPr/>
        </p:nvSpPr>
        <p:spPr>
          <a:xfrm>
            <a:off x="522514" y="618891"/>
            <a:ext cx="877388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3345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endParaRPr lang="fr-FR" dirty="0">
              <a:effectLst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AC9AF28-A690-CDEC-8E5D-FA464AE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345798"/>
            <a:ext cx="9121374" cy="970189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2.B. </a:t>
            </a:r>
            <a:r>
              <a:rPr lang="es-ES" sz="1800" b="1" u="sng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PROYECTOS ERASMUS+ en FP</a:t>
            </a:r>
            <a:endParaRPr lang="fr-FR" dirty="0"/>
          </a:p>
        </p:txBody>
      </p:sp>
      <p:pic>
        <p:nvPicPr>
          <p:cNvPr id="3080" name="Picture 8" descr="Acreditación Erasmus en el ámbito de la Formación Profesional (KA120 ...">
            <a:extLst>
              <a:ext uri="{FF2B5EF4-FFF2-40B4-BE49-F238E27FC236}">
                <a16:creationId xmlns:a16="http://schemas.microsoft.com/office/drawing/2014/main" id="{A958D6BD-89FF-78F1-DC54-C27DA134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19" y="2262801"/>
            <a:ext cx="2119745" cy="11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6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5223" y="6285336"/>
            <a:ext cx="601063" cy="3996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DE8E3A-F02F-46DF-8ECE-B7F4A13C7D12}"/>
              </a:ext>
            </a:extLst>
          </p:cNvPr>
          <p:cNvSpPr txBox="1"/>
          <p:nvPr/>
        </p:nvSpPr>
        <p:spPr>
          <a:xfrm>
            <a:off x="370114" y="466491"/>
            <a:ext cx="877388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3345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endParaRPr lang="fr-FR" dirty="0"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78B051-FC53-48CD-8917-47A951E433FD}"/>
              </a:ext>
            </a:extLst>
          </p:cNvPr>
          <p:cNvSpPr txBox="1"/>
          <p:nvPr/>
        </p:nvSpPr>
        <p:spPr>
          <a:xfrm>
            <a:off x="664935" y="848262"/>
            <a:ext cx="10403400" cy="402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b="1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spc="-5" dirty="0"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Erasmus +: </a:t>
            </a:r>
            <a:r>
              <a:rPr lang="en-US" b="1" u="sng" spc="-5" dirty="0" err="1"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Concesión</a:t>
            </a:r>
            <a:r>
              <a:rPr lang="en-US" b="1" u="sng" spc="-5" dirty="0"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 de la ACREDITACIÓN  ERASMUS +</a:t>
            </a:r>
            <a:r>
              <a:rPr lang="es-ES" b="1" u="sng" spc="-5" dirty="0"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2023-1-ES01-KA120-SCH-000189167</a:t>
            </a:r>
            <a:r>
              <a:rPr lang="es-ES" b="1" u="sng" spc="-5" dirty="0"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1000"/>
              </a:spcAft>
            </a:pPr>
            <a:r>
              <a:rPr lang="es-ES" spc="-5" dirty="0">
                <a:ea typeface="Tahoma" panose="020B0604030504040204" pitchFamily="34" charset="0"/>
                <a:cs typeface="Times New Roman" panose="02020603050405020304" pitchFamily="18" charset="0"/>
              </a:rPr>
              <a:t> Gracias a esta acreditación  nuestra comunidad educativa podrá realizar estancias en extranjero a través de </a:t>
            </a:r>
            <a:r>
              <a:rPr lang="es-ES" spc="-5" dirty="0" err="1">
                <a:ea typeface="Tahoma" panose="020B0604030504040204" pitchFamily="34" charset="0"/>
                <a:cs typeface="Times New Roman" panose="02020603050405020304" pitchFamily="18" charset="0"/>
              </a:rPr>
              <a:t>jobshadowing</a:t>
            </a:r>
            <a:r>
              <a:rPr lang="es-ES" spc="-5" dirty="0">
                <a:ea typeface="Tahoma" panose="020B0604030504040204" pitchFamily="34" charset="0"/>
                <a:cs typeface="Times New Roman" panose="02020603050405020304" pitchFamily="18" charset="0"/>
              </a:rPr>
              <a:t>  , movilidades y cursos de formación. Todos  financiados por los fondos europeos hasta 2027.</a:t>
            </a:r>
          </a:p>
          <a:p>
            <a:pPr lvl="0" algn="just">
              <a:spcAft>
                <a:spcPts val="1000"/>
              </a:spcAft>
            </a:pPr>
            <a:endParaRPr lang="en-US" spc="-5" dirty="0">
              <a:highlight>
                <a:srgbClr val="FFFF00"/>
              </a:highligh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6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r>
              <a:rPr lang="es-ES" sz="20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es-ES" sz="20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Twinning</a:t>
            </a:r>
            <a:r>
              <a:rPr lang="es-ES" sz="20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Nuestro centro participa activamente en la plataforma </a:t>
            </a:r>
            <a:r>
              <a:rPr lang="es-E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Twinning</a:t>
            </a: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Algunos ejemplos son :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Curso 2023/2025 </a:t>
            </a:r>
            <a:r>
              <a:rPr lang="en-US" sz="2000" dirty="0"/>
              <a:t>“</a:t>
            </a:r>
            <a:r>
              <a:rPr lang="en-US" sz="2000" b="1" dirty="0"/>
              <a:t>The European Green Window” </a:t>
            </a:r>
            <a:r>
              <a:rPr lang="en-US" sz="2000" dirty="0"/>
              <a:t>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collège</a:t>
            </a:r>
            <a:r>
              <a:rPr lang="en-US" sz="2000" dirty="0"/>
              <a:t> Jacques Monod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Curso2023/2025 “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Échange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Franco-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Espagnol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lycée Saint François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d’Assise</a:t>
            </a:r>
            <a:endParaRPr lang="es-E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Curso</a:t>
            </a:r>
            <a:r>
              <a:rPr lang="es-ES" sz="2000" spc="3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2016/17:</a:t>
            </a:r>
            <a:r>
              <a:rPr lang="es-ES" sz="2000" spc="3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Proyecto</a:t>
            </a:r>
            <a:r>
              <a:rPr lang="es-ES" sz="2000" spc="3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E-</a:t>
            </a:r>
            <a:r>
              <a:rPr lang="es-ES" sz="2000" spc="-5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Twinning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s-ES" sz="2000" spc="3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“¡</a:t>
            </a:r>
            <a:r>
              <a:rPr lang="es-ES" sz="2000" b="1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Conozcámonos!/</a:t>
            </a:r>
            <a:r>
              <a:rPr lang="es-ES" sz="2000" b="1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Faisons</a:t>
            </a:r>
            <a:r>
              <a:rPr lang="es-ES" sz="2000" b="1" i="1" spc="2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connaissance</a:t>
            </a:r>
            <a:r>
              <a:rPr lang="es-ES" sz="2000" b="1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r>
              <a:rPr lang="es-ES" sz="2000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s-ES" sz="2000" i="1" spc="2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</a:t>
            </a:r>
            <a:r>
              <a:rPr lang="es-ES" sz="2000" spc="4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i="1" spc="-1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Lycée</a:t>
            </a:r>
            <a:r>
              <a:rPr lang="es-ES" sz="2000" i="1" spc="-1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Marcel</a:t>
            </a:r>
            <a:r>
              <a:rPr lang="es-ES" sz="2000" i="1" spc="-1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Rudloff</a:t>
            </a:r>
            <a:r>
              <a:rPr lang="es-ES" sz="2000" i="1" spc="-1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2000" spc="-1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Estrasburgo.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83335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>
              <a:effectLst/>
            </a:endParaRPr>
          </a:p>
        </p:txBody>
      </p:sp>
      <p:sp>
        <p:nvSpPr>
          <p:cNvPr id="12290" name="AutoShape 2" descr="Afficher l’image sou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4" name="Picture 6" descr="Afficher l’image 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6191" y="2646234"/>
            <a:ext cx="1498461" cy="1225503"/>
          </a:xfrm>
          <a:prstGeom prst="rect">
            <a:avLst/>
          </a:prstGeom>
          <a:noFill/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559C6519-EEF1-9185-691C-7837A2D54015}"/>
              </a:ext>
            </a:extLst>
          </p:cNvPr>
          <p:cNvSpPr txBox="1"/>
          <p:nvPr/>
        </p:nvSpPr>
        <p:spPr>
          <a:xfrm>
            <a:off x="522514" y="618891"/>
            <a:ext cx="8773886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3345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endParaRPr lang="fr-FR" dirty="0">
              <a:effectLst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AC9AF28-A690-CDEC-8E5D-FA464AE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345798"/>
            <a:ext cx="9121374" cy="970189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2.B. </a:t>
            </a:r>
            <a:r>
              <a:rPr lang="es-ES" sz="1800" b="1" u="sng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PROYECTOS ERASMUS+  Y PLATAFORMA </a:t>
            </a:r>
            <a:r>
              <a:rPr lang="es-ES" sz="1800" b="1" u="sng" dirty="0" err="1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eTWINNING</a:t>
            </a:r>
            <a:r>
              <a:rPr lang="es-ES" sz="1800" b="1" u="sng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(Secundaria)</a:t>
            </a:r>
            <a:endParaRPr lang="fr-F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F28904-72C6-F7F1-D5B3-99F6EEC6C274}"/>
              </a:ext>
            </a:extLst>
          </p:cNvPr>
          <p:cNvSpPr txBox="1"/>
          <p:nvPr/>
        </p:nvSpPr>
        <p:spPr>
          <a:xfrm>
            <a:off x="661128" y="4356909"/>
            <a:ext cx="9747358" cy="161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3345" lvl="0" indent="-342900">
              <a:lnSpc>
                <a:spcPct val="111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endParaRPr lang="es-ES" u="sng" spc="-5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93345" lvl="0" indent="-342900" algn="just">
              <a:lnSpc>
                <a:spcPct val="111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29920" algn="l"/>
              </a:tabLst>
            </a:pPr>
            <a:r>
              <a:rPr lang="es-ES" b="1" u="sng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Cursos 2013/14 y</a:t>
            </a:r>
            <a:r>
              <a:rPr lang="es-ES" b="1" u="sng" spc="15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b="1" u="sng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2014/15:</a:t>
            </a:r>
            <a:r>
              <a:rPr lang="es-ES" b="1" u="sng" spc="16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b="1" u="sng" spc="-5" dirty="0">
                <a:effectLst/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Comenius</a:t>
            </a:r>
            <a:r>
              <a:rPr lang="es-ES" b="1" u="sng" spc="165" dirty="0">
                <a:effectLst/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b="1" u="sng" spc="-5" dirty="0">
                <a:effectLst/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Regio</a:t>
            </a:r>
            <a:r>
              <a:rPr lang="es-ES" b="1" u="sng" spc="160" dirty="0">
                <a:effectLst/>
                <a:highlight>
                  <a:srgbClr val="FFFF00"/>
                </a:highligh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Innovation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i="1" spc="1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Training</a:t>
            </a:r>
            <a:r>
              <a:rPr lang="es-ES" i="1" spc="15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s-ES" i="1" spc="1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Collaboration</a:t>
            </a:r>
            <a:r>
              <a:rPr lang="es-ES" i="1" spc="15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es-ES" i="1" spc="1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Foreign</a:t>
            </a:r>
            <a:r>
              <a:rPr lang="es-ES" i="1" spc="5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Language</a:t>
            </a:r>
            <a:r>
              <a:rPr lang="es-ES" i="1" spc="25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Learning</a:t>
            </a:r>
            <a:r>
              <a:rPr lang="es-ES" i="1" spc="2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(ITC4FLL)”</a:t>
            </a:r>
            <a:r>
              <a:rPr lang="es-ES" i="1" spc="25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coordinado</a:t>
            </a:r>
            <a:r>
              <a:rPr lang="es-ES" i="1" spc="2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s-ES" i="1" spc="25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la</a:t>
            </a:r>
            <a:r>
              <a:rPr lang="es-ES" spc="2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Dirección</a:t>
            </a:r>
            <a:r>
              <a:rPr lang="es-ES" i="1" spc="25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General</a:t>
            </a:r>
            <a:r>
              <a:rPr lang="es-ES" spc="2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</a:t>
            </a:r>
            <a:r>
              <a:rPr lang="es-ES" spc="2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Innovación</a:t>
            </a:r>
            <a:r>
              <a:rPr lang="es-ES" spc="3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Educativa</a:t>
            </a:r>
            <a:r>
              <a:rPr lang="es-ES" spc="20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s-ES" spc="2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Formación</a:t>
            </a:r>
            <a:r>
              <a:rPr lang="es-ES" spc="2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del</a:t>
            </a:r>
            <a:r>
              <a:rPr lang="es-ES" spc="2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Profesorado</a:t>
            </a:r>
            <a:r>
              <a:rPr lang="es-ES" spc="19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dela</a:t>
            </a:r>
            <a:r>
              <a:rPr lang="es-ES" spc="19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Consejería</a:t>
            </a:r>
            <a:r>
              <a:rPr lang="es-ES" spc="19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</a:t>
            </a:r>
            <a:r>
              <a:rPr lang="es-ES" spc="2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Educación</a:t>
            </a:r>
            <a:r>
              <a:rPr lang="es-ES" spc="20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incluyendo</a:t>
            </a:r>
            <a:r>
              <a:rPr lang="es-ES" spc="3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pc="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intercambio</a:t>
            </a:r>
            <a:r>
              <a:rPr lang="es-ES" spc="3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</a:t>
            </a:r>
            <a:r>
              <a:rPr lang="es-ES" spc="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alumnos</a:t>
            </a:r>
            <a:r>
              <a:rPr lang="es-ES" spc="4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</a:t>
            </a:r>
            <a:r>
              <a:rPr lang="es-ES" spc="4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pc="4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centro</a:t>
            </a:r>
            <a:r>
              <a:rPr lang="es-ES" spc="4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Budehaven</a:t>
            </a:r>
            <a:r>
              <a:rPr lang="es-ES" i="1" spc="38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Community</a:t>
            </a:r>
            <a:r>
              <a:rPr lang="es-ES" i="1" spc="-8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School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spc="-7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Cornwall,</a:t>
            </a:r>
            <a:r>
              <a:rPr lang="es-ES" spc="-7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UK</a:t>
            </a:r>
            <a:r>
              <a:rPr lang="es-ES" sz="18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s-ES" sz="1800" spc="-7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fficher l’image source">
            <a:extLst>
              <a:ext uri="{FF2B5EF4-FFF2-40B4-BE49-F238E27FC236}">
                <a16:creationId xmlns:a16="http://schemas.microsoft.com/office/drawing/2014/main" id="{0CF074D9-B9FD-F1F4-122C-E078D6CC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997" y="5567394"/>
            <a:ext cx="1624028" cy="462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10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9CD58-1DFE-4D43-A60A-5735555A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697"/>
            <a:ext cx="10515600" cy="1216932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2.C  Actividades desarrolladas en el centro relacionadas </a:t>
            </a:r>
            <a:b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enseñanza y aprendizaje de las lenguas</a:t>
            </a:r>
            <a:r>
              <a:rPr lang="es-E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228F9-4861-4EA0-91B4-BE173D6F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1343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u="sng" dirty="0">
                <a:effectLst/>
                <a:cs typeface="Calibri" panose="020F0502020204030204" pitchFamily="34" charset="0"/>
              </a:rPr>
              <a:t>Semanas de inmersión lingüística </a:t>
            </a:r>
            <a:r>
              <a:rPr lang="es-ES" sz="2000" dirty="0">
                <a:effectLst/>
                <a:cs typeface="Calibri" panose="020F0502020204030204" pitchFamily="34" charset="0"/>
              </a:rPr>
              <a:t>en Brighton, Portsmouth o Dublín anuales, para alumnado de 4º ESO.</a:t>
            </a: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u="sng" dirty="0">
                <a:effectLst/>
                <a:cs typeface="Calibri" panose="020F0502020204030204" pitchFamily="34" charset="0"/>
              </a:rPr>
              <a:t>Visita cultural a  Francia  </a:t>
            </a:r>
            <a:r>
              <a:rPr lang="es-ES" sz="2000" dirty="0">
                <a:effectLst/>
                <a:cs typeface="Calibri" panose="020F0502020204030204" pitchFamily="34" charset="0"/>
              </a:rPr>
              <a:t>, anuales, para el alumnado de 3º ESO.</a:t>
            </a: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u="sng" dirty="0">
                <a:effectLst/>
                <a:cs typeface="Calibri" panose="020F0502020204030204" pitchFamily="34" charset="0"/>
              </a:rPr>
              <a:t>Visita cultural a diferentes ciudades de Europa </a:t>
            </a:r>
            <a:r>
              <a:rPr lang="es-ES" sz="2000" dirty="0">
                <a:effectLst/>
                <a:cs typeface="Calibri" panose="020F0502020204030204" pitchFamily="34" charset="0"/>
              </a:rPr>
              <a:t>,  anuales, para el alumnado 1º Bachillerato.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Intercambio</a:t>
            </a:r>
            <a:r>
              <a:rPr lang="es-ES" sz="2000" b="1" u="sng" spc="360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anual</a:t>
            </a:r>
            <a:r>
              <a:rPr lang="es-ES" sz="2000" b="1" u="sng" spc="370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s-ES" sz="2000" b="1" spc="3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lengua</a:t>
            </a:r>
            <a:r>
              <a:rPr lang="es-ES" sz="2000" b="1" spc="35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inglesa</a:t>
            </a:r>
            <a:r>
              <a:rPr lang="es-ES" sz="2000" b="1" spc="36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</a:t>
            </a:r>
            <a:r>
              <a:rPr lang="es-ES" sz="2000" b="1" spc="36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alumnos/as</a:t>
            </a:r>
            <a:r>
              <a:rPr lang="es-ES" sz="2000" b="1" spc="3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de 4º </a:t>
            </a:r>
            <a:r>
              <a:rPr lang="es-ES" sz="2000" spc="37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ESO</a:t>
            </a:r>
            <a:r>
              <a:rPr lang="es-ES" sz="2000" spc="-5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con</a:t>
            </a:r>
            <a:r>
              <a:rPr lang="es-ES" sz="2000" spc="3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z="2000" spc="3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centro</a:t>
            </a:r>
            <a:r>
              <a:rPr lang="es-ES" sz="2000" spc="3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alemán</a:t>
            </a:r>
            <a:r>
              <a:rPr lang="es-ES" sz="2000" spc="3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König</a:t>
            </a:r>
            <a:r>
              <a:rPr lang="es-ES" sz="2000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s-ES" sz="2000" i="1" spc="29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Wilhelm</a:t>
            </a:r>
            <a:r>
              <a:rPr lang="es-ES" sz="2000" i="1" spc="-8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i="1" spc="-1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Gymnasium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sz="2000" spc="-7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Höxter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s-ES" sz="2000" spc="-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Alemania,</a:t>
            </a:r>
            <a:r>
              <a:rPr lang="es-ES" sz="2000" spc="-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desde</a:t>
            </a:r>
            <a:r>
              <a:rPr lang="es-ES" sz="2000" spc="-6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s-ES" sz="2000" spc="-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curso</a:t>
            </a:r>
            <a:r>
              <a:rPr lang="es-ES" sz="2000" spc="-6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spc="-5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2009/10</a:t>
            </a:r>
            <a:r>
              <a:rPr lang="es-ES" sz="2000" spc="-60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2000" u="sng" spc="-5" dirty="0">
                <a:effectLst/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imes New Roman" panose="02020603050405020304" pitchFamily="18" charset="0"/>
              </a:rPr>
              <a:t>ininterrumpidamente</a:t>
            </a: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fr-FR" sz="2000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74CD1F81-BC92-4DDC-9C1B-80599566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29" y="1825625"/>
            <a:ext cx="3015074" cy="17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cune description de photo disponible.">
            <a:extLst>
              <a:ext uri="{FF2B5EF4-FFF2-40B4-BE49-F238E27FC236}">
                <a16:creationId xmlns:a16="http://schemas.microsoft.com/office/drawing/2014/main" id="{D6E0B2DC-79E7-4F6E-AA43-B0786BA9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82" y="4247797"/>
            <a:ext cx="1367973" cy="13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D19CB1-7CC9-418F-B78B-B121129DB4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4900038-23F2-4E9B-B26F-D4E78C527D58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8E8822-A889-4233-8C08-3BED2D3D4E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514" y="6237391"/>
            <a:ext cx="917123" cy="4123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630A4E-33AA-4A40-9FF6-CBAAB40EFA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0376" y="6266747"/>
            <a:ext cx="629024" cy="4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AEDE7-C3AA-4385-9924-88DE00183439}"/>
              </a:ext>
            </a:extLst>
          </p:cNvPr>
          <p:cNvSpPr/>
          <p:nvPr/>
        </p:nvSpPr>
        <p:spPr>
          <a:xfrm>
            <a:off x="370114" y="6212114"/>
            <a:ext cx="11451771" cy="50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I.E.S VASCO DE LA ZARZA   / PLAN DE INTERNACIONALIZACIÓN 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3A3A9D-BC14-4105-923F-611232385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015" y="6272566"/>
            <a:ext cx="620271" cy="4123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F5956-8AD9-4073-A2E9-66F669D23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34" y="6272566"/>
            <a:ext cx="917123" cy="4123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53C84B-77AA-4853-9FE5-83CBA70734F2}"/>
              </a:ext>
            </a:extLst>
          </p:cNvPr>
          <p:cNvSpPr txBox="1"/>
          <p:nvPr/>
        </p:nvSpPr>
        <p:spPr>
          <a:xfrm>
            <a:off x="3220997" y="885370"/>
            <a:ext cx="7534089" cy="319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ES" sz="2000" dirty="0">
              <a:effectLst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cs typeface="Calibri" panose="020F0502020204030204" pitchFamily="34" charset="0"/>
              </a:rPr>
              <a:t>Asistencia </a:t>
            </a:r>
            <a:r>
              <a:rPr lang="es-ES" sz="2000" b="1" dirty="0">
                <a:effectLst/>
                <a:cs typeface="Calibri" panose="020F0502020204030204" pitchFamily="34" charset="0"/>
              </a:rPr>
              <a:t>a teatro en inglés </a:t>
            </a:r>
            <a:r>
              <a:rPr lang="es-ES" sz="2000" dirty="0">
                <a:effectLst/>
                <a:cs typeface="Calibri" panose="020F0502020204030204" pitchFamily="34" charset="0"/>
              </a:rPr>
              <a:t>de alumnado de 1º Bachillerato</a:t>
            </a:r>
            <a:r>
              <a:rPr lang="es-ES" sz="2000" dirty="0">
                <a:cs typeface="Calibri" panose="020F0502020204030204" pitchFamily="34" charset="0"/>
              </a:rPr>
              <a:t>.</a:t>
            </a:r>
            <a:endParaRPr lang="es-ES" sz="2000" dirty="0">
              <a:effectLst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cs typeface="Calibri" panose="020F0502020204030204" pitchFamily="34" charset="0"/>
              </a:rPr>
              <a:t>Asistencia a </a:t>
            </a:r>
            <a:r>
              <a:rPr lang="es-ES" sz="2000" b="1" dirty="0">
                <a:effectLst/>
                <a:cs typeface="Calibri" panose="020F0502020204030204" pitchFamily="34" charset="0"/>
              </a:rPr>
              <a:t>teatro en francés</a:t>
            </a:r>
            <a:r>
              <a:rPr lang="es-ES" sz="2000" dirty="0">
                <a:effectLst/>
                <a:cs typeface="Calibri" panose="020F0502020204030204" pitchFamily="34" charset="0"/>
              </a:rPr>
              <a:t> de alumnado de 3º de la ESO, 4ºde la ESO, 1ºy2º de Bachillerato.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fr-FR" sz="2000" dirty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dirty="0">
                <a:effectLst/>
                <a:cs typeface="Calibri" panose="020F0502020204030204" pitchFamily="34" charset="0"/>
              </a:rPr>
              <a:t>Revista anual del centro con artículos en español, inglés y francés</a:t>
            </a:r>
            <a:endParaRPr lang="fr-FR" sz="2000" b="1" dirty="0"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1FDBC6-6E0E-474B-8DA5-36FF16BC87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85" y="1662407"/>
            <a:ext cx="2373085" cy="3153004"/>
          </a:xfrm>
          <a:prstGeom prst="rect">
            <a:avLst/>
          </a:prstGeom>
        </p:spPr>
      </p:pic>
      <p:pic>
        <p:nvPicPr>
          <p:cNvPr id="1026" name="Picture 2" descr="Un teatro en francés – Colegio Nuestra Señora de Lourdes">
            <a:extLst>
              <a:ext uri="{FF2B5EF4-FFF2-40B4-BE49-F238E27FC236}">
                <a16:creationId xmlns:a16="http://schemas.microsoft.com/office/drawing/2014/main" id="{8EDB86BD-A498-7628-87FF-5F2E9107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02" y="4492056"/>
            <a:ext cx="2528733" cy="9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48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1864</Words>
  <Application>Microsoft Office PowerPoint</Application>
  <PresentationFormat>Panorámica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Wingdings</vt:lpstr>
      <vt:lpstr>Thème Office</vt:lpstr>
      <vt:lpstr>Presentación de PowerPoint</vt:lpstr>
      <vt:lpstr>1. Introducción </vt:lpstr>
      <vt:lpstr>2. Experiencia internacional </vt:lpstr>
      <vt:lpstr>2. Experiencia internacional </vt:lpstr>
      <vt:lpstr>Presentación de PowerPoint</vt:lpstr>
      <vt:lpstr> 2.B. PROYECTOS ERASMUS+ en FP</vt:lpstr>
      <vt:lpstr> 2.B. PROYECTOS ERASMUS+  Y PLATAFORMA eTWINNING (Secundaria)</vt:lpstr>
      <vt:lpstr> 2.C  Actividades desarrolladas en el centro relacionadas   con la enseñanza y aprendizaje de las lenguas: </vt:lpstr>
      <vt:lpstr>Presentación de PowerPoint</vt:lpstr>
      <vt:lpstr> 2.D Preparación lingüística del profesorado:  </vt:lpstr>
      <vt:lpstr>2.E  Colaboraciones con otras entidades locales</vt:lpstr>
      <vt:lpstr>Presentación de PowerPoint</vt:lpstr>
      <vt:lpstr>2. G Exposiciones, trabajos y conferencias en el centro: </vt:lpstr>
      <vt:lpstr>La diversidad  cultural en el  IES  VASCO DE LA ZARZA </vt:lpstr>
      <vt:lpstr>3. OBJETIVOS Y ACCIONES A REALIZAR </vt:lpstr>
      <vt:lpstr>Presentación de PowerPoint</vt:lpstr>
      <vt:lpstr>Presentación de PowerPoint</vt:lpstr>
      <vt:lpstr>4. Evaluación del 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JORGE PALACIOS SERRANO</dc:creator>
  <cp:lastModifiedBy>EVA GARCIA DE SAINT-LEGER</cp:lastModifiedBy>
  <cp:revision>72</cp:revision>
  <dcterms:created xsi:type="dcterms:W3CDTF">2021-11-30T22:01:47Z</dcterms:created>
  <dcterms:modified xsi:type="dcterms:W3CDTF">2024-06-11T16:42:26Z</dcterms:modified>
</cp:coreProperties>
</file>